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306" r:id="rId7"/>
    <p:sldId id="307" r:id="rId8"/>
    <p:sldId id="308" r:id="rId9"/>
    <p:sldId id="309" r:id="rId10"/>
    <p:sldId id="312" r:id="rId11"/>
    <p:sldId id="310" r:id="rId12"/>
    <p:sldId id="311" r:id="rId13"/>
    <p:sldId id="313" r:id="rId14"/>
    <p:sldId id="314" r:id="rId15"/>
    <p:sldId id="288" r:id="rId16"/>
    <p:sldId id="315" r:id="rId17"/>
    <p:sldId id="316" r:id="rId18"/>
    <p:sldId id="317" r:id="rId19"/>
    <p:sldId id="297" r:id="rId20"/>
    <p:sldId id="318" r:id="rId21"/>
    <p:sldId id="319" r:id="rId22"/>
    <p:sldId id="320" r:id="rId23"/>
    <p:sldId id="321" r:id="rId24"/>
    <p:sldId id="326" r:id="rId25"/>
    <p:sldId id="322" r:id="rId26"/>
    <p:sldId id="323" r:id="rId27"/>
    <p:sldId id="324" r:id="rId28"/>
    <p:sldId id="325" r:id="rId29"/>
    <p:sldId id="327" r:id="rId30"/>
    <p:sldId id="328" r:id="rId31"/>
    <p:sldId id="329" r:id="rId32"/>
    <p:sldId id="330" r:id="rId33"/>
    <p:sldId id="333" r:id="rId34"/>
    <p:sldId id="334" r:id="rId35"/>
    <p:sldId id="332" r:id="rId36"/>
    <p:sldId id="335" r:id="rId37"/>
    <p:sldId id="336" r:id="rId38"/>
    <p:sldId id="337" r:id="rId39"/>
    <p:sldId id="338" r:id="rId40"/>
    <p:sldId id="339" r:id="rId41"/>
    <p:sldId id="340" r:id="rId42"/>
    <p:sldId id="343" r:id="rId43"/>
    <p:sldId id="341" r:id="rId44"/>
    <p:sldId id="342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00" r:id="rId53"/>
    <p:sldId id="301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05" r:id="rId64"/>
    <p:sldId id="360" r:id="rId65"/>
    <p:sldId id="361" r:id="rId66"/>
    <p:sldId id="362" r:id="rId67"/>
    <p:sldId id="282" r:id="rId68"/>
  </p:sldIdLst>
  <p:sldSz cx="12192000" cy="6858000"/>
  <p:notesSz cx="6858000" cy="9144000"/>
  <p:embeddedFontLs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G마켓 산스 Bold" panose="02000000000000000000" pitchFamily="50" charset="-127"/>
      <p:bold r:id="rId73"/>
    </p:embeddedFont>
    <p:embeddedFont>
      <p:font typeface="G마켓 산스 Medium" panose="02000000000000000000" pitchFamily="50" charset="-127"/>
      <p:regular r:id="rId74"/>
    </p:embeddedFont>
    <p:embeddedFont>
      <p:font typeface="Impact" panose="020B0806030902050204" pitchFamily="34" charset="0"/>
      <p:regular r:id="rId75"/>
    </p:embeddedFont>
    <p:embeddedFont>
      <p:font typeface="KoPub돋움체 Bold" panose="02020603020101020101" pitchFamily="18" charset="-127"/>
      <p:regular r:id="rId76"/>
    </p:embeddedFont>
    <p:embeddedFont>
      <p:font typeface="Microsoft GothicNeo" panose="020B0500000101010101" pitchFamily="50" charset="-127"/>
      <p:regular r:id="rId77"/>
      <p:bold r:id="rId78"/>
    </p:embeddedFont>
    <p:embeddedFont>
      <p:font typeface="Microsoft GothicNeo Light" panose="020B0300000101010101" pitchFamily="50" charset="-127"/>
      <p:regular r:id="rId79"/>
    </p:embeddedFont>
    <p:embeddedFont>
      <p:font typeface="Pretendard Light" panose="02000403000000020004" pitchFamily="50" charset="-127"/>
      <p:regular r:id="rId80"/>
    </p:embeddedFont>
    <p:embeddedFont>
      <p:font typeface="Pretendard Medium" panose="02000603000000020004" pitchFamily="50" charset="-127"/>
      <p:regular r:id="rId81"/>
    </p:embeddedFont>
    <p:embeddedFont>
      <p:font typeface="Pretendard SemiBold" panose="02000703000000020004" pitchFamily="50" charset="-127"/>
      <p:bold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D6B"/>
    <a:srgbClr val="EC9E9C"/>
    <a:srgbClr val="76B19C"/>
    <a:srgbClr val="F2F3F9"/>
    <a:srgbClr val="228FF4"/>
    <a:srgbClr val="569E85"/>
    <a:srgbClr val="ED9E7B"/>
    <a:srgbClr val="E87F57"/>
    <a:srgbClr val="FCEEE7"/>
    <a:srgbClr val="1F8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LASS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C6CE2-EF13-8525-77CF-D7984DC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257A7DA-84A3-82D6-6071-EF60DDC61A4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3B4410-F3DF-B6B0-8D7F-59E13057CB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045-5679-641B-F519-9E8005D0F53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3D580-FDFC-8D77-086D-514308DB1887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0F09B8-C6CE-73E2-6F7F-DC19945056B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CD27C-F133-76FB-E3F3-C986F82B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64A17F-12DC-F7D7-FC16-809AEB05C858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9BCE4-BDC1-9891-A713-018228A0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084064"/>
            <a:ext cx="77914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167C-40ED-A06E-AE72-EB810072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CB83DBA-49E9-5D90-02B6-2789CF32010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229097-0BDF-2FEC-C882-343AFDC7F81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A2438-346C-7CF6-93A1-B94E9D83CF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97218-D193-4EF3-EBB9-3A404FF041C9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배수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B801596-BB3C-1984-5350-4F0D41FAF55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3C79EE2-077A-8499-8E72-E851CB39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8A3B3B-21C0-05C3-70B8-5A018C087F29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복합 대입 연산자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+=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기호를 이용해서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배수 중 처음 네 개를 출력하는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8A90C-4A6C-4CDA-E2F9-BC7E4D7E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9" y="2003260"/>
            <a:ext cx="6727442" cy="43035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D1B4FA-135F-667D-2632-FB712854D0DE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122A-6290-34D9-D190-9E9B203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8B2EF8-9D6B-5265-C6F9-45BD56D6F94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361E61-BB4D-A5C4-CD99-04F895D4740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24B81-4D86-71D8-DADF-9C4770B8A72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D46E7-D5FC-533B-4391-662F2665DFD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60C05-56DB-3B48-9322-C948F76A8E6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417540E-7A8E-560A-18D7-2FD2D01113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5BEBDA-461D-0262-6CEF-5CA88A62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2FDEC996-1E46-7DDB-AB54-3F2A0C8DC3FC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B4B36-5EB8-1C06-DFF3-890F07A275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다음의 코드를 분석해봅시다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70B5-2849-C43E-FA4E-F7EE03B7D3A8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x: x * 3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하나의 매개변수를 받아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곱한 값을 반환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527E61C3-B157-8938-5BC7-D5CC19A1FE80}"/>
              </a:ext>
            </a:extLst>
          </p:cNvPr>
          <p:cNvSpPr/>
          <p:nvPr/>
        </p:nvSpPr>
        <p:spPr>
          <a:xfrm>
            <a:off x="2495600" y="342900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range(1, 5))))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25308-B533-46C0-73B9-E76CD132EF7D}"/>
              </a:ext>
            </a:extLst>
          </p:cNvPr>
          <p:cNvSpPr txBox="1"/>
          <p:nvPr/>
        </p:nvSpPr>
        <p:spPr>
          <a:xfrm>
            <a:off x="838499" y="4268266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it-IT" altLang="ko-KR" dirty="0">
                <a:solidFill>
                  <a:srgbClr val="228FF4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function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it-IT" altLang="ko-KR" dirty="0">
                <a:solidFill>
                  <a:srgbClr val="00B05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반복 가능한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요소에 특정 함수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(function)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적용한 결과를 반환</a:t>
            </a: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E7C988EE-4264-F271-DAFD-AD15D126E9E8}"/>
              </a:ext>
            </a:extLst>
          </p:cNvPr>
          <p:cNvSpPr/>
          <p:nvPr/>
        </p:nvSpPr>
        <p:spPr>
          <a:xfrm>
            <a:off x="2495600" y="468873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</a:t>
            </a:r>
            <a:r>
              <a:rPr lang="en-US" altLang="ko-KR" sz="1600" dirty="0">
                <a:solidFill>
                  <a:srgbClr val="228FF4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range(1, 5)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CF6D-9E55-7411-22C3-3BE8BE4B7AB3}"/>
              </a:ext>
            </a:extLst>
          </p:cNvPr>
          <p:cNvSpPr txBox="1"/>
          <p:nvPr/>
        </p:nvSpPr>
        <p:spPr>
          <a:xfrm>
            <a:off x="1017127" y="5397871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range(1, 5)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생성된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1, 2, 3, 4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각각에 대해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 x: x * 3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함수가 호출됨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42612-27F4-5718-F2DB-B161354A92BA}"/>
              </a:ext>
            </a:extLst>
          </p:cNvPr>
          <p:cNvSpPr txBox="1"/>
          <p:nvPr/>
        </p:nvSpPr>
        <p:spPr>
          <a:xfrm>
            <a:off x="943358" y="5888572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바로 리스트를 반환하지 않고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결과를 포함하는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생성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0" grpId="0"/>
      <p:bldP spid="21" grpId="0" animBg="1"/>
      <p:bldP spid="2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B4E4-6D2E-DDE8-67BD-BBD0276F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FDEBD35-F914-AB3C-AC0E-539BFA0ACF4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EFA90A-DA0C-FA31-CBB3-5CD0539432C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8BE5-996B-311F-B5BF-D17CEB84586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F099-BC56-B325-52E5-909BC5DE04A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8BD4D-587E-69C6-3706-D848C78E6FE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FBE387F-43DD-F922-F541-F47047D2C6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2515D0-843B-A626-16D1-0DF49F75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22EF8B5-2405-5227-A39F-EBE332033745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list(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map(lambda x: x * 3, range(1, 5))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C25B5-13B4-3A29-7E08-EC4F8E867749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map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실제 파이썬 리스트로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1A3B-38CD-3C4F-9F3F-E3540B08ABCF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 출력 값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E9996E48-ED2B-926D-FD2B-9ACF3DCFDD5D}"/>
              </a:ext>
            </a:extLst>
          </p:cNvPr>
          <p:cNvSpPr/>
          <p:nvPr/>
        </p:nvSpPr>
        <p:spPr>
          <a:xfrm>
            <a:off x="2495600" y="438313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[3, 6, 9, 12]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1B07DE69-05F7-F815-CF99-95D010A66575}"/>
              </a:ext>
            </a:extLst>
          </p:cNvPr>
          <p:cNvSpPr/>
          <p:nvPr/>
        </p:nvSpPr>
        <p:spPr>
          <a:xfrm>
            <a:off x="2495600" y="3651624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</p:spTree>
    <p:extLst>
      <p:ext uri="{BB962C8B-B14F-4D97-AF65-F5344CB8AC3E}">
        <p14:creationId xmlns:p14="http://schemas.microsoft.com/office/powerpoint/2010/main" val="41819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72D6-53D5-1255-7930-378F4083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DE5A014-26DE-2A29-D81D-8812FC881C8A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3F6E46-56E2-C3F0-88B9-2CB5F87F53C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203A00-311A-F215-538A-343B7A7BA1DF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F9113-FBD9-DB64-A31F-D3D3B9A119A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0B16C-97E8-9A16-449D-E914BA11642E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414937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01602" y="423541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 자료형을 확인할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type()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함수를 사용한다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065BEE-AFB6-2F24-FFE4-AE3E24BC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1735328"/>
            <a:ext cx="5543550" cy="228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25EC33-84C3-D94A-0818-5B20C390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4712220"/>
            <a:ext cx="7743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CDEA3-1ECD-EC1B-3271-FE860F81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90C1E5C-3AA7-CC50-E3A3-82D9AD018EC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A483AB-7F33-4C5E-C2D5-5DA36384D7C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5285A-6E1A-5F51-1D86-EF346FF8160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81E7E-9BFA-072A-459F-BF84042CD4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477C3-5E7C-B0F1-D28E-0276F29BD96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529461-439D-982F-8DE2-45EA4942D01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30150D-0A38-B67E-8B00-2323CE28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8CDEAA-9DE3-1B4E-30A4-4E6B6A5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739568"/>
            <a:ext cx="7772400" cy="134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5DA6A1-1640-F368-A83B-4A2C3E03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34" y="3082593"/>
            <a:ext cx="779527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DFF3E-D68F-77A4-9711-64ABB406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97CBA1-76B8-E87A-FC76-17CAE4C23DF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D7AE77-0E66-C2BB-53EA-43AE63DD20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F2B9B-937A-FCF6-FFDE-FC016128F6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D588-F40E-B139-3E29-D99D5BB24A6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66F48-895B-5FC2-4E0A-CDD2F62D2B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Floating Point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893E9FA-B421-9A34-83A8-30F7DF6A76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25626A-7A9A-72BC-0A3D-1458164E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DFD1-BB72-5E04-CC5C-5073CF573F4B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실수를 컴퓨터에서 표현하는 방식으로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소수점의 위치가 유효숫자에 따라 달라지는 것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071A86-E258-D75A-ABED-B4234D0F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93" y="2523362"/>
            <a:ext cx="35337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5D7-F8D6-C04E-D4A0-6A9E8B75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8456F20-5691-A880-8E82-917905F9E2F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410400-B45C-8B0B-2398-E1822B90D49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5D209-2539-8BD0-BF1C-7D0E148F5D6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24343-C5F0-D41C-4728-CB55924D9D4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2.2.1: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자료형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65445C-FA40-EEA8-8F46-590ADB64D2D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1D9036-15A5-6145-B87C-C2F10367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5B6F0C-3BBA-C77D-6609-358F50FAF485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코드의 실행 결과를 유추해봅시다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13244C-2E8C-C8F0-2F26-892F42637236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332829-EB5B-9729-DB75-9E528A6A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361090"/>
            <a:ext cx="7753350" cy="1647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00BB2F-F35D-0EF9-1CC5-A73FFC9E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4238828"/>
            <a:ext cx="7791450" cy="1304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34CDF-24B5-B079-9357-A3386553175E}"/>
              </a:ext>
            </a:extLst>
          </p:cNvPr>
          <p:cNvSpPr/>
          <p:nvPr/>
        </p:nvSpPr>
        <p:spPr>
          <a:xfrm>
            <a:off x="2281561" y="4563122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DDC41-E67D-F1C8-1FA0-841824BB14A2}"/>
              </a:ext>
            </a:extLst>
          </p:cNvPr>
          <p:cNvSpPr/>
          <p:nvPr/>
        </p:nvSpPr>
        <p:spPr>
          <a:xfrm>
            <a:off x="2281561" y="4887416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6BC3F-9F04-C2F8-341C-C2C24532BB0F}"/>
              </a:ext>
            </a:extLst>
          </p:cNvPr>
          <p:cNvSpPr/>
          <p:nvPr/>
        </p:nvSpPr>
        <p:spPr>
          <a:xfrm>
            <a:off x="2281561" y="5211710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변수와 연산자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80D8-35B6-E164-9488-8DBC9251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C4E1801-4E54-28CE-B6E8-ADA56CE45C7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6F4D5B-4FC4-A36F-6F14-E959F5E5F1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9A33B-FB69-8FF5-7459-76F83E90B70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66BC5-DF46-6EF0-0D21-F65E2FB3200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438D4-FA40-DB8C-F143-F6A9955F26D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FB1FF52-6D85-DB64-ABB7-4087113A46F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C893EA-A53F-990F-02BC-6543CFF1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75067-5C66-846D-0252-334C66B4348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이름을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name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저장하고 나이를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저장하여 출력하는 프로그램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5AEFE-E999-8136-EF20-BE39A8E6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217346"/>
            <a:ext cx="7781925" cy="1666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86F34-38AE-9F6F-FF16-586559AE2795}"/>
              </a:ext>
            </a:extLst>
          </p:cNvPr>
          <p:cNvSpPr txBox="1"/>
          <p:nvPr/>
        </p:nvSpPr>
        <p:spPr>
          <a:xfrm>
            <a:off x="943356" y="4199487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054FCE7-7B35-C666-1EE2-83503CA22854}"/>
              </a:ext>
            </a:extLst>
          </p:cNvPr>
          <p:cNvSpPr/>
          <p:nvPr/>
        </p:nvSpPr>
        <p:spPr>
          <a:xfrm>
            <a:off x="639633" y="427845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A7A61-FCB2-788C-F9DA-DE81E5809DCD}"/>
              </a:ext>
            </a:extLst>
          </p:cNvPr>
          <p:cNvSpPr txBox="1"/>
          <p:nvPr/>
        </p:nvSpPr>
        <p:spPr>
          <a:xfrm>
            <a:off x="838498" y="4662986"/>
            <a:ext cx="968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</p:spTree>
    <p:extLst>
      <p:ext uri="{BB962C8B-B14F-4D97-AF65-F5344CB8AC3E}">
        <p14:creationId xmlns:p14="http://schemas.microsoft.com/office/powerpoint/2010/main" val="95581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7C77-FA47-DD8A-E020-CB26AFB5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5D7A531-ABBA-B8C9-3ADC-0B43A371300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5DE5B8-EDC3-5538-890F-0ABA41BDE6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EE0E-D918-DFC9-1630-F3134CDDE62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5E2BB-83A2-6A4B-5B24-0A4ABB2D8BD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8003F-E6AA-E201-A224-B22C549F64A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C413A1F-B98C-BD9D-55D8-91724E9F0D4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B9B4AA-B4BF-47E8-8C8D-73F71C2B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CC506-8EAB-517F-EF09-CCE33620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2459131"/>
            <a:ext cx="7762875" cy="304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2F44F1-F600-594E-80BC-656A09802FF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1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84BA-3C1B-716D-69BA-A482E489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19D94F5-4E98-7288-AB7E-8F7FC029B06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48BC81-0B6F-A6C9-2BEC-BFB3BE8149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AFF16-7988-52B6-6003-CA07C05EA5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2D0EA-AB6F-5F55-35ED-E366F919DD1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33DAC-9A5F-B27B-832C-B63BE6BB09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5783B7E-899A-B20C-8948-CA725897800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02FA90-C552-EA77-596D-CBEBC1A9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21C002-7224-1F0E-D112-082059A1FF5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FDAE0-518A-59BF-CE26-CF6D5A8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43658"/>
            <a:ext cx="7743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319-D332-E6B3-B78F-068AD170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08AB7BA-F1CA-1965-7937-EF5D9DC6460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152370-E1A7-276F-F0CA-1CA4675E2E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5A66A-DA87-25ED-1888-8E7DBF50092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4B0A-682A-ED68-A9BA-D56AE3EEE6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65C32-1434-C587-ADF3-1C817213DF2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분할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88C0973-B8C4-F11D-CCD4-CA5A98DF4F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920A66-EF4F-29B3-840C-9DBA9BEE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598AF-707A-8209-AB27-5426EC4A6921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긴 문자열을 더 작은 부분들로 나누는 과정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처리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텍스트 분석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 파싱 등 다양한 상황에서 매우 유용함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902BA97A-5A17-C77B-32D1-D6E848C5D4CA}"/>
              </a:ext>
            </a:extLst>
          </p:cNvPr>
          <p:cNvSpPr/>
          <p:nvPr/>
        </p:nvSpPr>
        <p:spPr>
          <a:xfrm>
            <a:off x="2495600" y="245690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F273-9095-C56B-75DD-79E377BE8A81}"/>
              </a:ext>
            </a:extLst>
          </p:cNvPr>
          <p:cNvSpPr txBox="1"/>
          <p:nvPr/>
        </p:nvSpPr>
        <p:spPr>
          <a:xfrm>
            <a:off x="831437" y="347298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split()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메서드는 문자열을 특정 </a:t>
            </a:r>
            <a:r>
              <a:rPr lang="ko-KR" altLang="en-US" dirty="0" err="1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(delimiter)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기준으로 나누어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list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45F090-2436-8500-076D-047D3D2F12E2}"/>
              </a:ext>
            </a:extLst>
          </p:cNvPr>
          <p:cNvSpPr/>
          <p:nvPr/>
        </p:nvSpPr>
        <p:spPr>
          <a:xfrm>
            <a:off x="2495600" y="3903832"/>
            <a:ext cx="7200800" cy="95036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수업이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끝났으면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좋겠다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AF3BB-FB23-2919-5785-308FD5EE7017}"/>
              </a:ext>
            </a:extLst>
          </p:cNvPr>
          <p:cNvSpPr txBox="1"/>
          <p:nvPr/>
        </p:nvSpPr>
        <p:spPr>
          <a:xfrm>
            <a:off x="855735" y="497052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구분자는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공백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default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가진다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631C-BCBC-8A1C-F4BB-07258915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41CA97F-CA20-B574-9378-2D97A4D1080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5B58C4-003F-3587-43B2-E6D3FC4CC33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AC86B-40FF-D593-B6B3-B138763B013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8F9D5-F6E8-650D-E553-B86A32EB201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05E72-6EA6-8DD5-9045-5403E455755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C3A4E-B785-7015-8884-32F67018FCC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A5DC5F-E598-49E9-F4A8-2D076BC1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A24C30-37B0-8BD7-B2EF-AD39C4F26A07}"/>
              </a:ext>
            </a:extLst>
          </p:cNvPr>
          <p:cNvSpPr txBox="1"/>
          <p:nvPr/>
        </p:nvSpPr>
        <p:spPr>
          <a:xfrm>
            <a:off x="791496" y="1647015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나눌 횟수의 최대치를 설정할 수 있음</a:t>
            </a: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F423E14B-7FAC-91BF-77AB-620635982AA8}"/>
              </a:ext>
            </a:extLst>
          </p:cNvPr>
          <p:cNvSpPr/>
          <p:nvPr/>
        </p:nvSpPr>
        <p:spPr>
          <a:xfrm>
            <a:off x="2397945" y="2614686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str1 = "a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def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print(str1.split(' ',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['a', 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'def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B2E87-076B-B0BA-5D79-8718C42E2FC7}"/>
              </a:ext>
            </a:extLst>
          </p:cNvPr>
          <p:cNvSpPr txBox="1"/>
          <p:nvPr/>
        </p:nvSpPr>
        <p:spPr>
          <a:xfrm>
            <a:off x="791496" y="203126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번까지 분할하는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7EA1F-1175-6842-376C-FAA701B4D760}"/>
              </a:ext>
            </a:extLst>
          </p:cNvPr>
          <p:cNvSpPr txBox="1"/>
          <p:nvPr/>
        </p:nvSpPr>
        <p:spPr>
          <a:xfrm>
            <a:off x="831438" y="418271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 바꿈을 기준으로 나눌 때는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사용할 수 있음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8DF2033-CE4D-DAF5-F8F7-4EACFB2A0347}"/>
              </a:ext>
            </a:extLst>
          </p:cNvPr>
          <p:cNvSpPr/>
          <p:nvPr/>
        </p:nvSpPr>
        <p:spPr>
          <a:xfrm>
            <a:off x="2397945" y="4615291"/>
            <a:ext cx="7200800" cy="165563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 = """column1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column2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column3"""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lines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splitlines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print(lines)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['column1', 'column2', 'column3']</a:t>
            </a:r>
          </a:p>
        </p:txBody>
      </p:sp>
    </p:spTree>
    <p:extLst>
      <p:ext uri="{BB962C8B-B14F-4D97-AF65-F5344CB8AC3E}">
        <p14:creationId xmlns:p14="http://schemas.microsoft.com/office/powerpoint/2010/main" val="4469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41A45-3F89-4AC3-B248-583FE6C94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0E439A1-2DA1-AFFE-14B2-BB6D7D6179A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F62A7-94C3-BA2E-D6DB-59842447E1A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2929-6546-50D1-9FFC-3DD3DE84F13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67E48-6D63-D95A-6F6C-BD9B43E9191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D4F0-9CCE-5D53-A8BF-AF853BEBF24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78C07EA-6403-0F41-D2C8-90EB43FFF8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AAB90B-95E1-F1A7-038D-401F3F9F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F43ACC-EA11-3CD9-ABB1-87C495A23FA0}"/>
              </a:ext>
            </a:extLst>
          </p:cNvPr>
          <p:cNvSpPr txBox="1"/>
          <p:nvPr/>
        </p:nvSpPr>
        <p:spPr>
          <a:xfrm>
            <a:off x="855735" y="3042144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구분자를 추가할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ABB21897-8C26-F450-5D6B-4EC6BB972E4F}"/>
              </a:ext>
            </a:extLst>
          </p:cNvPr>
          <p:cNvSpPr/>
          <p:nvPr/>
        </p:nvSpPr>
        <p:spPr>
          <a:xfrm>
            <a:off x="2433456" y="1859095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,', '12', 'Wow']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C4E4C5A0-70F1-F0C1-C6A2-EE2953C28812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'))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','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를 기준으로 분할</a:t>
            </a:r>
            <a:endParaRPr lang="en-US" altLang="ko-KR" sz="1600" dirty="0">
              <a:solidFill>
                <a:srgbClr val="00B050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 Wow']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6664F-1F2E-3CA5-EF89-97C6DB47ED8A}"/>
              </a:ext>
            </a:extLst>
          </p:cNvPr>
          <p:cNvSpPr txBox="1"/>
          <p:nvPr/>
        </p:nvSpPr>
        <p:spPr>
          <a:xfrm>
            <a:off x="942807" y="503839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공백과 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두개를 기준으로 나누려면 어떻게 해야 될까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0E62E-0258-BE41-1696-05E94530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10A799D-5462-374C-ECE9-684E83E75D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9BF35E-E3D4-264B-EE1B-14BCC063969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0E5D7-1F6D-2988-8CDB-FDCBA666D88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61D6C-F32A-2FFF-A5B8-EBE0FCEA33F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A31D-129F-3FBF-A25C-CD3E07F77C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0E9CA50-5CFB-C04C-BA30-4E910ED519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EFFCB8-F974-A8E3-E2BE-E95697EF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41B3BD57-83B8-1F4F-FC7F-E9622DDAAD9C}"/>
              </a:ext>
            </a:extLst>
          </p:cNvPr>
          <p:cNvSpPr/>
          <p:nvPr/>
        </p:nvSpPr>
        <p:spPr>
          <a:xfrm>
            <a:off x="2433456" y="2488628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 ban  12 Wow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2D26024-2476-4EBD-F0B1-48666AD9D5A7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').split()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15F1B-7D97-5F34-06BC-452216854934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replace()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 활용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공백으로 바꾸고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 </a:t>
            </a:r>
          </a:p>
        </p:txBody>
      </p:sp>
    </p:spTree>
    <p:extLst>
      <p:ext uri="{BB962C8B-B14F-4D97-AF65-F5344CB8AC3E}">
        <p14:creationId xmlns:p14="http://schemas.microsoft.com/office/powerpoint/2010/main" val="39556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C4A1-2272-D28D-FF31-4FD52771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D58F4AB-A22D-78D8-1E36-49D3A17CF0E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316BB5-73AF-FEE6-B2D1-C8EBE529753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4028F-D782-1423-769E-A779B299CD1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12F46-CFED-FFEF-81AE-BE55E9AEE0F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5ACD9-2D75-F4EE-569C-3BB1878FDE4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20EA09-43AE-72AB-AF73-9B710D9EF79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3A6CD4-A34F-B4E1-50DC-EE1D835C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DC0B1C79-24D6-5C9F-F568-11AFA2505DD6}"/>
              </a:ext>
            </a:extLst>
          </p:cNvPr>
          <p:cNvSpPr/>
          <p:nvPr/>
        </p:nvSpPr>
        <p:spPr>
          <a:xfrm>
            <a:off x="1820347" y="2179908"/>
            <a:ext cx="8551306" cy="164890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re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6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r'[,\s]+'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콤마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(,)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와 공백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(\s)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구분자로 사용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AB0AC-4372-09C1-F210-398FF7404D84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replace()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사용하지 않고도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지정해 줄 수 있음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4B9D-8AB7-30B8-9933-B7BC17DDFA8A}"/>
              </a:ext>
            </a:extLst>
          </p:cNvPr>
          <p:cNvSpPr txBox="1"/>
          <p:nvPr/>
        </p:nvSpPr>
        <p:spPr>
          <a:xfrm>
            <a:off x="943357" y="404289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3A540C6-FB82-FF81-8B1C-82E29A4A4EBE}"/>
              </a:ext>
            </a:extLst>
          </p:cNvPr>
          <p:cNvSpPr/>
          <p:nvPr/>
        </p:nvSpPr>
        <p:spPr>
          <a:xfrm>
            <a:off x="639634" y="4121865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9E0B3-5878-DEAD-A12F-115B3339125C}"/>
              </a:ext>
            </a:extLst>
          </p:cNvPr>
          <p:cNvSpPr txBox="1"/>
          <p:nvPr/>
        </p:nvSpPr>
        <p:spPr>
          <a:xfrm>
            <a:off x="794972" y="4504559"/>
            <a:ext cx="10133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슬래시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감싸는 대신 </a:t>
            </a:r>
            <a:r>
              <a:rPr lang="it-IT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 literal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r""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작성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"raw string"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의미하며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방식으로 작성하면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escape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문자와 같은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특수 문자가 그대로 전달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되어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정규표현식에서 올바르게 해석됨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F4288-6131-2C3C-EBE7-9C1DB10E32DF}"/>
              </a:ext>
            </a:extLst>
          </p:cNvPr>
          <p:cNvSpPr txBox="1"/>
          <p:nvPr/>
        </p:nvSpPr>
        <p:spPr>
          <a:xfrm>
            <a:off x="831437" y="548196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에서는 슬래시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정규표현식에 사용함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DC750-08C8-7151-E7A8-C98277B81A7A}"/>
              </a:ext>
            </a:extLst>
          </p:cNvPr>
          <p:cNvSpPr txBox="1"/>
          <p:nvPr/>
        </p:nvSpPr>
        <p:spPr>
          <a:xfrm>
            <a:off x="831437" y="5772261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litera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프로그램의 소스 코드에서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따옴표로 묶인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자체로 값을 나타내는 고정된 문자열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말함</a:t>
            </a:r>
          </a:p>
        </p:txBody>
      </p:sp>
    </p:spTree>
    <p:extLst>
      <p:ext uri="{BB962C8B-B14F-4D97-AF65-F5344CB8AC3E}">
        <p14:creationId xmlns:p14="http://schemas.microsoft.com/office/powerpoint/2010/main" val="41216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5C58B-A28D-B7F6-A6BC-FD6CB201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4C5ABC4-C6C5-5D35-52C4-FA2F1669FFA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AF09C8-5649-D146-5F2A-521500D0161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F8FC1-1AF4-E135-7949-1D51A4DFD6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C21CC-4421-90B6-3B11-1D437B03A57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DB5A5-0C17-3E29-B4DC-C21E3CD5321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vs split()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F7822C-D3BD-011C-B414-E1EF277247D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612B2F-A733-3D45-FE85-FFB4F76C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6A6F6-2E1D-766D-B268-480BDD11080D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간단한 분할에는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더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F61D0-D190-32B5-6225-9622D0852B8D}"/>
              </a:ext>
            </a:extLst>
          </p:cNvPr>
          <p:cNvSpPr txBox="1"/>
          <p:nvPr/>
        </p:nvSpPr>
        <p:spPr>
          <a:xfrm>
            <a:off x="942807" y="2962011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비교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DEA1BEA-E697-9701-BD73-C910FC0CB6B5}"/>
              </a:ext>
            </a:extLst>
          </p:cNvPr>
          <p:cNvSpPr/>
          <p:nvPr/>
        </p:nvSpPr>
        <p:spPr>
          <a:xfrm>
            <a:off x="639084" y="3040982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6CA24-465E-BBE6-B9BF-053B19E6EB6D}"/>
              </a:ext>
            </a:extLst>
          </p:cNvPr>
          <p:cNvSpPr txBox="1"/>
          <p:nvPr/>
        </p:nvSpPr>
        <p:spPr>
          <a:xfrm>
            <a:off x="831437" y="2039067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복잡한 패턴에는 정규표현식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re.split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유용할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81701B-C06A-705D-6A65-1993AC53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37762"/>
            <a:ext cx="6248400" cy="1571625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540171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D510-218D-49FC-A7D9-80C72758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DEF7044-EAEF-897F-A6BC-2742417337A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B9FB02-91C6-368E-8CFB-8CBFADDE5F5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9EA89-6840-25BC-569E-D9CF3048FC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DE6C9-503C-CC29-48FB-BAE5EC619C8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F9B86-8565-B1FF-D62C-38B2EB3953E0}"/>
              </a:ext>
            </a:extLst>
          </p:cNvPr>
          <p:cNvSpPr txBox="1"/>
          <p:nvPr/>
        </p:nvSpPr>
        <p:spPr>
          <a:xfrm>
            <a:off x="797159" y="150353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Q1. 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splitlines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주요 차이점은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5FBEE6-0569-103A-85E7-BE1B96E8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33E1A-3FA1-1BBB-7B8F-60D12AF3EF83}"/>
              </a:ext>
            </a:extLst>
          </p:cNvPr>
          <p:cNvSpPr txBox="1"/>
          <p:nvPr/>
        </p:nvSpPr>
        <p:spPr>
          <a:xfrm>
            <a:off x="1265294" y="2330681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주로 특정 구분자로 문자열을 나눌 때 사용하고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algn="ctr"/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줄 바꿈을 기준으로 문자열을 나눈다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1A316-FDDE-6B29-901C-424B19A8C410}"/>
              </a:ext>
            </a:extLst>
          </p:cNvPr>
          <p:cNvSpPr txBox="1"/>
          <p:nvPr/>
        </p:nvSpPr>
        <p:spPr>
          <a:xfrm>
            <a:off x="797159" y="3596350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Q2.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빈 문자열을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하면 어떻게 될까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3CD8ADC-1F21-BCAB-87AA-29E818A6DC51}"/>
              </a:ext>
            </a:extLst>
          </p:cNvPr>
          <p:cNvSpPr/>
          <p:nvPr/>
        </p:nvSpPr>
        <p:spPr>
          <a:xfrm>
            <a:off x="2677875" y="4272101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B72AEEC7-D796-1413-34C8-73D96AA083E5}"/>
              </a:ext>
            </a:extLst>
          </p:cNvPr>
          <p:cNvSpPr/>
          <p:nvPr/>
        </p:nvSpPr>
        <p:spPr>
          <a:xfrm>
            <a:off x="2677875" y="5122868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print("".split(','))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['']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A9DDA-6C4D-69E7-6EB0-EC27CE3C3B26}"/>
              </a:ext>
            </a:extLst>
          </p:cNvPr>
          <p:cNvSpPr/>
          <p:nvPr/>
        </p:nvSpPr>
        <p:spPr>
          <a:xfrm>
            <a:off x="3453414" y="2330681"/>
            <a:ext cx="530884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AD77C-8A0D-34A3-5D15-7A92C2CEDEC5}"/>
              </a:ext>
            </a:extLst>
          </p:cNvPr>
          <p:cNvSpPr/>
          <p:nvPr/>
        </p:nvSpPr>
        <p:spPr>
          <a:xfrm>
            <a:off x="2778711" y="4643021"/>
            <a:ext cx="310718" cy="248575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40A095-1F7A-AF9A-55C2-94F904BB7B55}"/>
              </a:ext>
            </a:extLst>
          </p:cNvPr>
          <p:cNvSpPr/>
          <p:nvPr/>
        </p:nvSpPr>
        <p:spPr>
          <a:xfrm>
            <a:off x="2775752" y="5484213"/>
            <a:ext cx="455720" cy="327447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pic>
        <p:nvPicPr>
          <p:cNvPr id="2050" name="Picture 2" descr="Mathematics concept illustration | Premium Vector">
            <a:extLst>
              <a:ext uri="{FF2B5EF4-FFF2-40B4-BE49-F238E27FC236}">
                <a16:creationId xmlns:a16="http://schemas.microsoft.com/office/drawing/2014/main" id="{54B8F3C9-7DF5-599D-6769-901CB8CA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48" y="4516960"/>
            <a:ext cx="1867640" cy="1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E2869-931D-00F1-8499-B6B27DE016EF}"/>
              </a:ext>
            </a:extLst>
          </p:cNvPr>
          <p:cNvSpPr txBox="1"/>
          <p:nvPr/>
        </p:nvSpPr>
        <p:spPr>
          <a:xfrm>
            <a:off x="1759952" y="45492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F345B-8093-D51E-4CBB-093E67F45DAB}"/>
              </a:ext>
            </a:extLst>
          </p:cNvPr>
          <p:cNvSpPr txBox="1"/>
          <p:nvPr/>
        </p:nvSpPr>
        <p:spPr>
          <a:xfrm>
            <a:off x="873574" y="45492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2.4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566F2-0B0F-C48B-437B-0E80AB5B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3BCFC07-ADF4-A508-A556-F965E262146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99E1B-B3AB-7625-900F-E139B95F732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C1334-32F3-A625-962B-9D7D41E53FE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D00CC-CC13-2C8C-67A3-BA4EF00225C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A7709C-609D-1DD7-F822-2967F5EB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BE464-1530-62F7-BE51-98C3E02E451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[]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AA9015C0-F5E4-88AE-11CB-57A94B14435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F8563-56A8-4034-1EA0-2CA8D2EDECDD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구분자를 지정하지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연속된 공백 문자를 단일 구분자로 간주함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문자열의 시작이나 끝에 있는 공백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또는 분리 과정에서 생성되는 빈 문자열을 결과 리스트에 포함하지 않음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빈 문자열에는 </a:t>
            </a:r>
            <a:r>
              <a:rPr lang="ko-KR" altLang="en-US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분리할 내용이 전혀 없기 때문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빈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8BDC-D114-2135-631A-C9733D619017}"/>
              </a:ext>
            </a:extLst>
          </p:cNvPr>
          <p:cNvSpPr txBox="1"/>
          <p:nvPr/>
        </p:nvSpPr>
        <p:spPr>
          <a:xfrm>
            <a:off x="942807" y="2779213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print("".split(','))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['']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FF02074-BC86-855A-BBCE-FBCCDB2B6F94}"/>
              </a:ext>
            </a:extLst>
          </p:cNvPr>
          <p:cNvSpPr/>
          <p:nvPr/>
        </p:nvSpPr>
        <p:spPr>
          <a:xfrm>
            <a:off x="639084" y="2858184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71AF2-093F-4E06-9E94-9ADB5608A1F3}"/>
              </a:ext>
            </a:extLst>
          </p:cNvPr>
          <p:cNvSpPr txBox="1"/>
          <p:nvPr/>
        </p:nvSpPr>
        <p:spPr>
          <a:xfrm>
            <a:off x="830887" y="3290634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split(',')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처럼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여기서는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명시적으로 지정하면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지정된 구분자를 기준으로만 분리함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구분자가 문자열에서 발견되지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 전체를 하나의 요소로 담은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 문자열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없으므로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""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자체가 리스트의 유일한 요소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0DF51F-3A4C-F9D0-25B5-39485809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6" y="4354012"/>
            <a:ext cx="8271587" cy="1644276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370449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1C6A-4857-A146-3851-5BD4922C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B99607-C675-C83D-E1FB-1E6F7A2C5C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056E1F-1B27-EB8F-3928-0E0F26696AD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F3B7-C427-6707-1A05-BA27978CAD9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20CDB-483A-B7E2-E912-9F4821BF800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4BE495-2264-34E7-B1B7-E23DFA7D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60C86-3E19-218A-2426-6AB6E171929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함수가 여러 개일 때 출력 결과 확인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CAFC2-14AE-3F51-8F20-A43655C8D67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7CAC-A651-5F34-B1FA-AE7049B70341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한번 출력하고 줄을 바꾼다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end=''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 줄이 바뀌지 않도록 할 수 있음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8627E6-F177-A125-F49B-6784F101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7" y="2709524"/>
            <a:ext cx="3889585" cy="29263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389302-EC7D-0F67-B556-D8C8FAAE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96" y="2703555"/>
            <a:ext cx="3889584" cy="29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633A-6F01-E635-E1BF-697B53AA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6021736-ECF1-01D4-8773-AE6C2894A0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872A3E-0194-2D04-FF88-E07DADA6C5E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0903-0A68-29EA-2328-B8FEB8F3D01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826EC-16FC-6210-D550-EA9B4328C36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9FCF1B-753D-3479-06F3-88F99A74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5CA9A-DBF2-8F38-40CA-6DA5A6C354D3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B751A8-8375-3546-0C1A-949D2AC89EB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21095-35FC-98E1-E7F4-3525E71A66C9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값의 데이터 타입에 관계없이 그냥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써주면 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{:.</a:t>
            </a:r>
            <a:r>
              <a:rPr lang="en-US" altLang="ko-KR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f}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실수를 표현할 때 소수점 아래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둘째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까지만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{:.</a:t>
            </a:r>
            <a:r>
              <a:rPr lang="en-US" altLang="ko-KR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f}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소수점 아래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셋째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자리까지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52F20C7-3640-8F90-AC56-16C6F214F6FA}"/>
              </a:ext>
            </a:extLst>
          </p:cNvPr>
          <p:cNvSpPr/>
          <p:nvPr/>
        </p:nvSpPr>
        <p:spPr>
          <a:xfrm>
            <a:off x="1247539" y="2878686"/>
            <a:ext cx="9688601" cy="2513605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소수점 반올림 하기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{:.2f}{}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EE389851-9CBE-E27C-38CE-B17E5A21AE8A}"/>
              </a:ext>
            </a:extLst>
          </p:cNvPr>
          <p:cNvSpPr/>
          <p:nvPr/>
        </p:nvSpPr>
        <p:spPr>
          <a:xfrm>
            <a:off x="1247538" y="5451579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10.69cm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40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7EA2-3A00-358A-8F2C-DFCB12D9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D7977A5-A0B2-34B4-DC1B-6142309C652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806B0E-D53B-C954-E017-E1306375AEB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B476B-36C9-6E9E-5CA2-3EAEAF35B3D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0739-C1F6-BE5E-EA9D-D86915E8436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7C2C0C-8692-16E0-03A7-CE6683E7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1479A-97CA-BF86-442C-5F33ED24EC4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AFCAE91-6F3B-3E02-E241-9417EA511C3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8538-A0CD-B1DD-BB9B-45ED1B03B1A7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이라고 적으면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데이터를 표현할 때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차지하라는 의미가 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'&gt;'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있음으로써 오른쪽 정렬을 진행하게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{:0&gt;3}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같이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정렬기호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(&lt;, &gt;, ^)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넣어주면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미리 차지해 놓은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 빈자리를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22027170-47F5-4D96-8738-499B68516298}"/>
              </a:ext>
            </a:extLst>
          </p:cNvPr>
          <p:cNvSpPr/>
          <p:nvPr/>
        </p:nvSpPr>
        <p:spPr>
          <a:xfrm>
            <a:off x="1247539" y="2778922"/>
            <a:ext cx="9688601" cy="1779217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 #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자릿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수 표현 위함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print('{:0&gt;3}'.format(5)) #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채울 수도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42E73CE-4838-F744-D392-FC6834D9547F}"/>
              </a:ext>
            </a:extLst>
          </p:cNvPr>
          <p:cNvSpPr/>
          <p:nvPr/>
        </p:nvSpPr>
        <p:spPr>
          <a:xfrm>
            <a:off x="1247539" y="4672599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5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005</a:t>
            </a:r>
          </a:p>
        </p:txBody>
      </p:sp>
    </p:spTree>
    <p:extLst>
      <p:ext uri="{BB962C8B-B14F-4D97-AF65-F5344CB8AC3E}">
        <p14:creationId xmlns:p14="http://schemas.microsoft.com/office/powerpoint/2010/main" val="262290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0CAE-BBB2-6861-5CB3-182CAB91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30AC88F-465D-8FB8-07DF-33447343859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D8232C-FDE8-5989-DC6C-1103F3A035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0791C-1D46-FB0F-9EC0-C28802F1FD5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8D7DD-FC4F-B0D8-53B4-13C6129259E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DA8BA7-6A26-1764-0327-1CFD2CD9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61448-5C61-DBE1-9FA0-EAFFE4E8CB1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62B4B3A-EBC2-4353-9541-969CB9A1291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C69F-53EC-2E58-1039-1C91246F7ACC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{:&gt;10} :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차지하고 오른쪽 정렬을 해서 표현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{:&lt;10f} : 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넣어주면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표현할 때도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'&lt;'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들어갔기 때문에 왼쪽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{:^10.2f} 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'^'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가운데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소수점 둘째자리 까지만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69319B89-E7C9-DF47-C150-0980203D08CB}"/>
              </a:ext>
            </a:extLst>
          </p:cNvPr>
          <p:cNvSpPr/>
          <p:nvPr/>
        </p:nvSpPr>
        <p:spPr>
          <a:xfrm>
            <a:off x="1247539" y="3093836"/>
            <a:ext cx="9688601" cy="146430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print('{}'.format(1234567890))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print('{:&gt;10}'.format(5))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print('{:&lt;10f}'.format(5))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실수는 기본적으로 소수점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자리까지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print('{:^10.2f}'.format(5))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^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0658A6-D7A9-BDA5-8615-8CDD4F64C487}"/>
              </a:ext>
            </a:extLst>
          </p:cNvPr>
          <p:cNvSpPr/>
          <p:nvPr/>
        </p:nvSpPr>
        <p:spPr>
          <a:xfrm>
            <a:off x="1247539" y="4672599"/>
            <a:ext cx="9688601" cy="1124519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 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5.000000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18410-A013-4283-AC26-94C29F0E8768}"/>
              </a:ext>
            </a:extLst>
          </p:cNvPr>
          <p:cNvSpPr txBox="1"/>
          <p:nvPr/>
        </p:nvSpPr>
        <p:spPr>
          <a:xfrm>
            <a:off x="941500" y="5845513"/>
            <a:ext cx="1048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format()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실수를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소수점 자릿수를 따로 지정하지 않으면 기본적으로 소수점 이하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출력하는 규칙이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43563-EB5B-1C3D-B393-175B4E72CA64}"/>
              </a:ext>
            </a:extLst>
          </p:cNvPr>
          <p:cNvSpPr txBox="1"/>
          <p:nvPr/>
        </p:nvSpPr>
        <p:spPr>
          <a:xfrm>
            <a:off x="941500" y="2522774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가운에 정렬을 할 때는 소수점과 소수점 아래 자릿수까지 다 고려해서 가운데 정렬을 진행한다는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688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95A4-A391-6496-F106-F9DE627E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CA7F8AD-A2F8-8384-B95C-AE0450BF2E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C3BDE0-79FD-675F-9491-E2BB9491445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BAB4B-5CC3-42DD-C8E9-4475AC65112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88E65-38AE-2DCE-8583-974FEB84345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938252-FCDC-FA0B-909C-011EEDFB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BCACB-C387-6223-4445-AB180DB420E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2631772C-7F5E-07F1-09FA-935714387CF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FC97C-CFE5-7D77-4CBD-74B829D37D4F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가장 앞에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붙여주고 시작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바로바로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쓰고 그 안에 어떤 값을 이 자리에 표현할지 적는다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2CCD4BF-D5F0-DD79-A05D-F3AA31390266}"/>
              </a:ext>
            </a:extLst>
          </p:cNvPr>
          <p:cNvSpPr/>
          <p:nvPr/>
        </p:nvSpPr>
        <p:spPr>
          <a:xfrm>
            <a:off x="1251700" y="2969415"/>
            <a:ext cx="9688601" cy="1933870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f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*EA:.1f}{scale}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FC1B3EE-054E-0F46-CB4B-666BB7FFD9EC}"/>
              </a:ext>
            </a:extLst>
          </p:cNvPr>
          <p:cNvSpPr/>
          <p:nvPr/>
        </p:nvSpPr>
        <p:spPr>
          <a:xfrm>
            <a:off x="1251699" y="5002230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10.7cm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420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ED39-0AA1-DF54-5D04-B4A49E17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C966843-DDA2-F249-3F66-1A3DD8E6EE1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6CDF8A-B112-33E6-E531-8997B07E131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69D14-6413-9739-FDFB-FBB1F404E1E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3E888-0E42-C6B6-212A-F4F648CC0C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35C918-E5F5-72CF-B4B7-79CBCCE0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04ACA-AA9C-4D91-BB19-542A14E778C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8A9F16A-245A-7A74-30FF-ACC622548C2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13295-53B6-2213-6FF4-237BE4D0E494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f'{char_a</a:t>
            </a:r>
            <a:r>
              <a:rPr lang="it-IT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&gt;5}' 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이후에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오른쪽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있으므로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f'{int_a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0&lt;5}’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들어갔으므로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미리 확보해 놓은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중에서 왼쪽 정렬로 값을 표현하고 남은 빈자리가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채워지게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7651E41B-2912-C68B-9E93-C86BA46C53F1}"/>
              </a:ext>
            </a:extLst>
          </p:cNvPr>
          <p:cNvSpPr/>
          <p:nvPr/>
        </p:nvSpPr>
        <p:spPr>
          <a:xfrm>
            <a:off x="1247539" y="2563442"/>
            <a:ext cx="9688601" cy="210123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'5'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:&gt;5}')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:&lt;5}') 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:^5}')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print(f'{int_a:0&lt;5}')#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채울수도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D2549582-B3C4-DAC9-9A9D-1505A45F1FA8}"/>
              </a:ext>
            </a:extLst>
          </p:cNvPr>
          <p:cNvSpPr/>
          <p:nvPr/>
        </p:nvSpPr>
        <p:spPr>
          <a:xfrm>
            <a:off x="1247539" y="4779135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836F-8720-651B-B164-A0BAA526BD31}"/>
              </a:ext>
            </a:extLst>
          </p:cNvPr>
          <p:cNvSpPr txBox="1"/>
          <p:nvPr/>
        </p:nvSpPr>
        <p:spPr>
          <a:xfrm>
            <a:off x="1017127" y="5635858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포맷팅의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특성을 그대로 가짐</a:t>
            </a:r>
          </a:p>
        </p:txBody>
      </p:sp>
    </p:spTree>
    <p:extLst>
      <p:ext uri="{BB962C8B-B14F-4D97-AF65-F5344CB8AC3E}">
        <p14:creationId xmlns:p14="http://schemas.microsoft.com/office/powerpoint/2010/main" val="2371164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4B7A5-6CDC-F626-EED1-DAAB2C3D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E969F4-3604-677D-4992-BDB17506ABC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72B134-4FF1-AE0D-BD68-C3E7185B515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C3111-6F25-6AAF-A55E-49F191C10B9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31A62-A0D5-1DB4-0152-FCB8AFD3467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853FCF-2BD0-419A-5108-4380528F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02B36-D3C5-07C6-996C-78EADC5132E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FB0923A-FA97-85BE-37B3-2E5CEA90386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66894-83F6-C25B-0821-307C20BC4D4C}"/>
              </a:ext>
            </a:extLst>
          </p:cNvPr>
          <p:cNvSpPr txBox="1"/>
          <p:nvPr/>
        </p:nvSpPr>
        <p:spPr>
          <a:xfrm>
            <a:off x="831437" y="1681850"/>
            <a:ext cx="10700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:&gt;10f}’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{}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타입을 지정해주면 정수를 받아와도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기본적으로 소수점 아래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:^10.2f}’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 명 우측에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적고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^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총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.2f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실수로 표현하되 소수점 아래 둘째자리까지 표현함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정렬을 할 때는 소수점과 소수점 아래 자리들까지 함께 고려해서 표현함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2077CC6F-7CA8-A2ED-14D4-87FBED053CCC}"/>
              </a:ext>
            </a:extLst>
          </p:cNvPr>
          <p:cNvSpPr/>
          <p:nvPr/>
        </p:nvSpPr>
        <p:spPr>
          <a:xfrm>
            <a:off x="1247539" y="3220377"/>
            <a:ext cx="9688601" cy="1444298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:&gt;10f}')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정수를 넣어도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f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포맷팅하면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실수로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:^10.2f}') 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900282C4-2B70-B4F4-2C05-336142ACFDDB}"/>
              </a:ext>
            </a:extLst>
          </p:cNvPr>
          <p:cNvSpPr/>
          <p:nvPr/>
        </p:nvSpPr>
        <p:spPr>
          <a:xfrm>
            <a:off x="1247539" y="4779135"/>
            <a:ext cx="9688601" cy="1017983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5.000000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</p:spTree>
    <p:extLst>
      <p:ext uri="{BB962C8B-B14F-4D97-AF65-F5344CB8AC3E}">
        <p14:creationId xmlns:p14="http://schemas.microsoft.com/office/powerpoint/2010/main" val="382874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5DC2C-77B1-1B86-EAC1-D68042F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DA0F4B1-451B-3238-D415-AF26DF2A331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DBCC23C-68D0-89B9-65ED-2CA40DD1E99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BA382-6BFC-86DB-62B7-82FF6C543AF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7D61D-5FDD-E6D7-B867-C3B01946F64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4A4E32-37E6-ACCA-AEE9-014D291F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FF493-829F-FB8E-8BC3-CD5366D5BA5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0FE485-A4EB-23B6-EFE5-BCFA906C836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D7CA49-3F9D-FA49-7BBF-7721FE1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3" y="1632908"/>
            <a:ext cx="6435894" cy="47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1231F-C280-827D-000A-38D5003B8F1F}"/>
              </a:ext>
            </a:extLst>
          </p:cNvPr>
          <p:cNvSpPr txBox="1"/>
          <p:nvPr/>
        </p:nvSpPr>
        <p:spPr>
          <a:xfrm>
            <a:off x="1017127" y="6057849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정수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f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floating point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의미함</a:t>
            </a:r>
          </a:p>
        </p:txBody>
      </p:sp>
    </p:spTree>
    <p:extLst>
      <p:ext uri="{BB962C8B-B14F-4D97-AF65-F5344CB8AC3E}">
        <p14:creationId xmlns:p14="http://schemas.microsoft.com/office/powerpoint/2010/main" val="3461905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298B5-27D3-A6D7-D2A8-91408693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3EBC54B-592A-C0AB-D765-2C454F286EC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B9DBF0-6620-C4C6-64AD-F215A298A46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ACDE0-9C5F-DE97-7C26-F5B0304EF23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BC810-C525-009A-1DF3-8A0D295E4E93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2.3.1: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원의 넓이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8804A2-47B3-61BD-822A-9B6C17C367B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88BA9A-16AD-E38E-4490-C2F7CCF8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E15A4-9915-95E5-B59C-2127F9FE35D6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원의 넓이를 구하는 프로그램을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B357B-47CF-11EC-A353-A650AEFFEDA8}"/>
              </a:ext>
            </a:extLst>
          </p:cNvPr>
          <p:cNvSpPr txBox="1"/>
          <p:nvPr/>
        </p:nvSpPr>
        <p:spPr>
          <a:xfrm>
            <a:off x="838500" y="2228841"/>
            <a:ext cx="895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원주율은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3.14159265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계산한다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입력 받으면 다음과 같은 결과가 나온다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8F81EC-C6C1-9687-7210-BB757200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61" y="2991797"/>
            <a:ext cx="7772400" cy="100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1C95B-A037-172F-5AD1-531F49F29579}"/>
              </a:ext>
            </a:extLst>
          </p:cNvPr>
          <p:cNvSpPr txBox="1"/>
          <p:nvPr/>
        </p:nvSpPr>
        <p:spPr>
          <a:xfrm>
            <a:off x="838500" y="4269345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 formatting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80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0454-BF7C-E638-FD2C-B2D19935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663D7F63-BF20-56B7-0A7F-15D8312E2B9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4DEFC0-DE82-96FC-2283-BFD45F9BC257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85A65A-40C5-FF61-0669-3E888EF4613E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A68E-4561-F981-65BC-AD4EAAD7047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9E1ED-94D5-76EB-94BB-1BFF110D05F2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72893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60E4E-355D-D9E2-8F63-022811D9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90E80B0-6149-99D4-BFE7-97FE6E65B31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DF35FB-94D8-B29A-4689-1F785CD08B7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79FB2-8D44-E05A-47CA-5D979E07D9B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3C867-5B66-4607-2A11-1E54F9AD2E0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F1A05-5E22-F891-A844-B5CA8480DE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E2A9EB7-14F1-E156-3522-20467814765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F4BD20-4256-F4DD-09E6-602227C4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3210D-E400-288E-237A-BA2D091E89D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두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아래와 같은 결과가 나오도록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F041E7-2908-BD5C-75D3-E4815DE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528279"/>
            <a:ext cx="7781925" cy="321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3DC2-B8E7-CCE7-6C4A-EDE7E9FF7669}"/>
              </a:ext>
            </a:extLst>
          </p:cNvPr>
          <p:cNvSpPr txBox="1"/>
          <p:nvPr/>
        </p:nvSpPr>
        <p:spPr>
          <a:xfrm>
            <a:off x="1149875" y="5724473"/>
            <a:ext cx="883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Code 2-27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340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C5A2-7C54-BB79-53D5-C2095175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587930F-C86A-9158-28DD-EF138982B05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A7CF14-0A67-CEF4-824F-8F36A88EC4F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FE05D-3604-F7E9-1E39-9AD74FA2395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D720-6D1E-7753-3CBF-954EFD5501F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D6BDD-6A6E-E379-BD7E-784276E9AB0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55FE77A-E1B1-C3FE-5F23-35BE0D31198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C71416-7668-2882-1477-022D6F74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F8EA1-8A28-8EE0-3659-8C6FE6B0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2255295"/>
            <a:ext cx="7381875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DC44B-F7DD-D781-08EE-3CFB31242F05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Operator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F704C8-86DE-E9BB-C061-48A3C62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4" y="3021713"/>
            <a:ext cx="7410450" cy="42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38D46-3058-B56C-C568-B4CEA935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62" y="3450338"/>
            <a:ext cx="7381875" cy="74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927A95-E8A4-7980-952B-586598031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853" y="4177752"/>
            <a:ext cx="7372350" cy="771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255337-EF60-CD31-86C8-430DFCC73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471" y="4949277"/>
            <a:ext cx="7381875" cy="390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B95C1F-D2DD-A9EE-3077-6514321A51A8}"/>
              </a:ext>
            </a:extLst>
          </p:cNvPr>
          <p:cNvSpPr txBox="1"/>
          <p:nvPr/>
        </p:nvSpPr>
        <p:spPr>
          <a:xfrm>
            <a:off x="5951916" y="5822581"/>
            <a:ext cx="5615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https://docs.python.org/ko/3/library/operator.html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54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2C64-2DF2-10E6-BF5C-7CDF259B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A7562D-BCE8-55AE-C566-A1AAB113321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830B5-F5F0-3AB9-2FB5-2B8024390F5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DB3DA-776E-968E-9250-93E40F080D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C0D3A-0628-101C-2357-FB07736D2E1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연산자의 우선순위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8F3D73-4072-284C-4EF8-5D9297BA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2CF05F-F9CD-FCE3-6B56-EFD6121F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14" y="1507374"/>
            <a:ext cx="6006772" cy="45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E4CE-702B-ECAF-D4CE-78688FB1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5D8BD72-3308-270E-E5FA-AB5B1D37B2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8EBDC3-F405-DA4E-C524-04EB12D837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87F84-489B-64E5-9DEE-2F8E3F25D7D0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2-30)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222D7-4C65-FC30-9E39-194757D8A5FA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남녀 비율 계산하기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06D850-2B94-FB98-5C4F-851661F370E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47D7B4-49B2-BBB8-8CB8-D6518EBB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3378B8-A069-7F18-0995-EE60E4313EAA}"/>
              </a:ext>
            </a:extLst>
          </p:cNvPr>
          <p:cNvSpPr txBox="1"/>
          <p:nvPr/>
        </p:nvSpPr>
        <p:spPr>
          <a:xfrm>
            <a:off x="838500" y="1633928"/>
            <a:ext cx="1013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남성 지원자 수와 여성 지원자 수를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전체 지원자 중에서 남성이 차지하는 비율과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여성이 차지하는 비율을 구하려고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BB752-3599-37E6-2357-626550A65077}"/>
              </a:ext>
            </a:extLst>
          </p:cNvPr>
          <p:cNvSpPr txBox="1"/>
          <p:nvPr/>
        </p:nvSpPr>
        <p:spPr>
          <a:xfrm>
            <a:off x="838499" y="2301240"/>
            <a:ext cx="1013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남성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(173),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(217)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입력했을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05E8-09E6-839D-EEA1-DA97D895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1657"/>
            <a:ext cx="7772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9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0F7-502F-4932-F7F3-949CC3B9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AC0719-8B7B-2C01-18ED-69E228D3D5D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D98840-6A05-C7E7-4C3B-923B06FD7DB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47FBB-CE80-E762-CAFD-18E063BC77BF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길이 단위 변환하기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2F005D6-60F2-299B-E310-F4D5D7BA27A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DC60CC-9C92-C3F2-B73D-CC27DBB3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454A5-581D-DBDE-CD74-FC668465ED4A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센티미터 단위의 길이를 미터와 센티미터 단위로 변환하고자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9B16-BB46-9F7C-5D10-DDD1C69441A7}"/>
              </a:ext>
            </a:extLst>
          </p:cNvPr>
          <p:cNvSpPr txBox="1"/>
          <p:nvPr/>
        </p:nvSpPr>
        <p:spPr>
          <a:xfrm>
            <a:off x="838499" y="2217346"/>
            <a:ext cx="101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센티미터 단위 길이로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234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받았을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3FE11-B479-716F-3639-62837EE7720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2-31)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D8543F-9DCC-1B7F-B3F2-3A8EAE1B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003098"/>
            <a:ext cx="78009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9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F028-35CA-2F57-F95B-8FAEDD35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2BE5D60-9682-20FA-CA9E-6136D7135B43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2863B9-22C2-2E77-7159-821C396FF32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16193-E023-8E53-1DFA-11A4FFBA458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74A67-5F05-AC9A-F2E8-2D565539EB3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0572D-3965-647B-321D-2BACF1637813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플러스 예제</a:t>
            </a:r>
          </a:p>
        </p:txBody>
      </p:sp>
    </p:spTree>
    <p:extLst>
      <p:ext uri="{BB962C8B-B14F-4D97-AF65-F5344CB8AC3E}">
        <p14:creationId xmlns:p14="http://schemas.microsoft.com/office/powerpoint/2010/main" val="738468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F214-44E3-D9EA-9869-1A0A4DD2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00807CA-D82B-21C4-4C1A-87A797ACC30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42116E-1B4E-206A-4757-400E129E0AE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F37B3-27D5-2F18-202F-6DF64DC520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단위 시간을 시간과 분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F22F1F3-E17B-4FCC-D5D5-44A7EA9E971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789589-400E-04BF-0159-C68DC5F3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BB8D36-1E05-49D5-BFF5-FC18044D243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86D4F-7972-7911-30BF-8557FE34ECE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6A103-A481-A738-D89D-20B0FD31669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9551E9-0C53-BF7F-7D0D-EBE8E26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191201"/>
            <a:ext cx="7743825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66A9BD-EABE-B1FE-1F6E-BC655890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1" y="3783828"/>
            <a:ext cx="7839075" cy="2124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48DA3B-0455-4482-5C8F-B61F9E075398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230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6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2ABE-4F18-5160-8C77-059DC083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A517823-8D23-8106-555B-D0BCE3D741C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67966-7AD8-3F56-6C13-AB2FDF08A89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AA15D-F084-FFFB-BD3C-30028C2C20A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 시간을 시간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B36813-6370-4860-CA07-C89D4C420C2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866F90-2D16-DDE7-B9AE-9FA0AED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4DE78-5228-1BFD-5E04-37FE1A5B7293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44F71-BF41-7EE3-6506-4B0E858EFF3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F1F46-87AF-BF6C-926F-23305DC02B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0A588-66B7-33DE-F7DB-6DB754A185B4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8750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25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5C2F8-E3AF-B249-9647-D63EA12E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54780"/>
            <a:ext cx="775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3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2A3C-29A9-98EB-A478-CD2549F5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60ABAFF-3CA7-8A1D-15A1-844E111ABE8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58712B-BE92-F16E-072A-D8A3B5CD429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4354-E2C5-9901-5245-0453A2514BCE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529943C-E6BF-92A8-A603-0E907EA0DF5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310F4FB-3AFE-81AF-1EA0-4D6A20C5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F217B5-51E2-89D9-0297-961A161CA055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주문한 음료 가격을 합해서 금액을 계산하는 프로그램을 설계해보자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610AC-F200-6159-DBFF-89B2075B5F6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A3F06-263C-87F0-BEF6-0B1B0184991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7855-DEF7-F438-0CF1-91E592F1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38" y="2543374"/>
            <a:ext cx="7800975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9D7E80-1224-F356-CC9B-5AEFC3B9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98" y="2386211"/>
            <a:ext cx="1895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(Variable)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프로그램이 실행되는 동안 값을 저장하는 공간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F5949-3D0E-D33B-79B0-DB87D0609788}"/>
              </a:ext>
            </a:extLst>
          </p:cNvPr>
          <p:cNvSpPr txBox="1"/>
          <p:nvPr/>
        </p:nvSpPr>
        <p:spPr>
          <a:xfrm>
            <a:off x="838500" y="203064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값을 저장하고 출력하기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D04D4-AA4E-506F-4CB0-C2E95CD9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2557923"/>
            <a:ext cx="6181725" cy="1085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487371-E086-B3D6-3802-747A059B5CCE}"/>
              </a:ext>
            </a:extLst>
          </p:cNvPr>
          <p:cNvSpPr txBox="1"/>
          <p:nvPr/>
        </p:nvSpPr>
        <p:spPr>
          <a:xfrm>
            <a:off x="943358" y="4040490"/>
            <a:ext cx="336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값 대입하기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3044A44-CBDA-D83D-5FD5-A0B9B9CDD035}"/>
              </a:ext>
            </a:extLst>
          </p:cNvPr>
          <p:cNvSpPr/>
          <p:nvPr/>
        </p:nvSpPr>
        <p:spPr>
          <a:xfrm>
            <a:off x="639634" y="4119461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0D261-66CB-39B7-03B2-52AAA721FCC8}"/>
              </a:ext>
            </a:extLst>
          </p:cNvPr>
          <p:cNvSpPr txBox="1"/>
          <p:nvPr/>
        </p:nvSpPr>
        <p:spPr>
          <a:xfrm>
            <a:off x="943358" y="445260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다음과 같은 방식으로 여러 변수에 값을 대입할 수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249FB-E5CD-B4B3-900A-7C7814CA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2" y="4926094"/>
            <a:ext cx="6172200" cy="504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5B64B5-978A-89D7-1623-23F377F5E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7" y="5543835"/>
            <a:ext cx="61626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772B-A2B9-CAED-65D6-051FEDE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4191519-9A97-4A7D-BDB8-9D192A726A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4359FF-AF32-30BA-F607-D7806CD36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690DC-3B14-6D07-CD90-316F91493E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변형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EADDF89-7DEA-CBA1-0BA2-A6235420D6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B73D6B-01D0-630B-A0FF-8114613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221181-4588-867C-F3E3-3C4A1C5BFD48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음료 가격이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 금액을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ECB78-7242-2954-6341-8FE20A93857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06E69-F3FA-1004-1684-84C669725A6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BFF08-E66A-317E-7081-4C037E54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362200"/>
            <a:ext cx="7791450" cy="2133600"/>
          </a:xfrm>
          <a:prstGeom prst="rect">
            <a:avLst/>
          </a:prstGeom>
        </p:spPr>
      </p:pic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9417D7A-601C-7DFC-5534-ADD4B04D721D}"/>
              </a:ext>
            </a:extLst>
          </p:cNvPr>
          <p:cNvSpPr/>
          <p:nvPr/>
        </p:nvSpPr>
        <p:spPr>
          <a:xfrm>
            <a:off x="1251699" y="5392990"/>
            <a:ext cx="9688601" cy="442656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cafe = {'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아메리카노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라떼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3000,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녹차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2500,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주스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2800}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C8272-8A0C-4BCF-F290-937A162F8DC1}"/>
              </a:ext>
            </a:extLst>
          </p:cNvPr>
          <p:cNvSpPr txBox="1"/>
          <p:nvPr/>
        </p:nvSpPr>
        <p:spPr>
          <a:xfrm>
            <a:off x="943358" y="4916615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가격표가 아래와 같이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dictionary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형태로 주어졌다고 가정합니다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542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5599-79EF-2DE9-797F-291B023B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077C71B-BBB4-5CC0-3AE0-DF3D5BDC57C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2CD1E-53C0-C433-9B36-EACF93DDCD7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1FF6D-A2B9-22EA-D858-D4BCB382E742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버스 요금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67DAB0F-B795-37EB-4DAD-CC6E17511D3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A3F22D-AC83-E5D9-EF99-96490A55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F6EE0E-D9F0-FAF4-4041-C923355C4EE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버스 요금이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요금을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DAB6D-597B-ABF9-328F-44B9FD3A39D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E55AB-FBF5-5819-7336-1F36FD7E157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EBFF8-6706-1BAC-320C-C43E83C6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71750"/>
            <a:ext cx="777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06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90F4AD-1D6D-109D-05E5-9827C41D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2" y="1068899"/>
            <a:ext cx="5740075" cy="5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CDE8-78D7-B3FF-625F-7E42C855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8B32BAE-EEFF-7C3E-6F4D-F509B596F95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EB7035-53FE-27ED-6B0B-D6208D83FD9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D82B0-F9D9-C910-6411-5ED5527A91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37A1E-7AE8-1EB8-1FB0-B399A325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46DDA0-F35B-AFBC-BFD3-D297809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1086268"/>
            <a:ext cx="6195138" cy="2350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0839D-B868-310A-8852-BF9CF83E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51" y="3494905"/>
            <a:ext cx="5949044" cy="29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29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CF3C4-162C-8C7E-68E7-AB6414D2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5F1BFD-76ED-4EB0-5AE0-7DC51319590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A20D2-C4A1-59F9-E795-8DCEF735E86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F6ED9-FADA-9738-0C90-3AD1C56B87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C9DE7B-A924-52E8-095F-D4E780AB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AAA2C1-D520-BC14-7EA2-AF8AE656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612241"/>
            <a:ext cx="7600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5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263E-0D3A-2E6D-BE9C-40D98C5E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07EA6BA-95F7-87B3-5D20-487E023F7A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BE520F-A4DA-65F3-B626-BB8EEB6F261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9FBED-F2C9-B441-3BB1-C40399DF68F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3D282-E133-0E5F-63EB-3E0493CE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AB8B5-A635-5520-471C-CA45E602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2214562"/>
            <a:ext cx="7600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8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365-C7F4-060D-E047-78715A82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8439009-1251-B69F-E6D3-2036CD00263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E36E75-399D-0CEF-E847-1B99541754E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774BB-ACF4-FE20-B0C0-B3C82B84D77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04335C-2DE7-242E-46AE-4BDE996C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1C724-9DE0-D1A1-571F-50F09B7F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224087"/>
            <a:ext cx="7562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5604F-D1F7-2CC1-2C0F-893338E5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FEC8ABF-D4A0-078F-6430-2540A7BC9A3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61BD87-DC82-6CA1-1216-FFE200D5AA3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CA2B-C823-54F9-3B32-023B13CA89C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EBE84-1946-FD6D-C1F2-C0F97A36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CA749E-1D1A-3D5D-83B1-8896DD1D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17" y="1068899"/>
            <a:ext cx="5563462" cy="53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2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C4F4-03D9-CAF7-F141-EE56D32C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1787689-964E-7520-5750-65B1CD3B80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F7B3C5-49BD-C5B9-E5DD-4F3909E3F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12E31-B2C7-9273-F69D-3026283ED53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982982-8744-204D-DFDC-EAE11690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ED0764-C721-5A2F-2F42-DF575CE9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4" y="1297522"/>
            <a:ext cx="6368048" cy="49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D3B3-C553-E35A-F43E-6556BF4A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966598-B4E5-EC14-5FB0-AFABA7A5A55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FA5C90-61E6-8775-8A72-449ECA4141C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22059-E3D3-CF8E-1F9A-B08EDDB4343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1535A-B435-1C68-E960-FE108735AC7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8FB7-ED7D-440F-E9A6-F7BE4F9A3972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799341-9284-3FB9-338E-847B7732960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4D67FF-B583-8779-1A88-42FF55B4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7AB3EB-E6AF-32BE-09BD-E06EF6BB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60" y="2216091"/>
            <a:ext cx="6153150" cy="504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58390-42FA-CA94-D887-B3969F82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60" y="2796944"/>
            <a:ext cx="6181725" cy="504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8EC376-DA69-35D4-222A-17B875C6283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연산한 값을 다시 대입하는 연산자를 말함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476FFD-21A4-EFEC-5DDB-749C53E7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15" y="1198385"/>
            <a:ext cx="6181725" cy="1419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67ABB9-B04C-63C3-E6A1-36817903B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893" y="2572663"/>
            <a:ext cx="61912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F480-317D-6DC9-7D82-E77E0B29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3ACFAFE-3D58-3839-5ED2-FCC71462862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B036F-8F34-2010-4DDB-7C04855DE17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3AB93-2429-02AC-AF47-028473B0B1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6DC22-F3B7-776C-5308-0C7E592A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0F462-BA65-CF11-4A8F-41DC6AE0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2233839"/>
            <a:ext cx="76104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37D-7EB9-2CC4-CBEB-79E00618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1391227-9523-1299-7020-A83BCE0436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87A29D-00EC-1038-1D6E-C048CD66597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FF840-C4BE-6A3C-4B5E-977BBD37A0F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514027-E622-AAA5-3B1E-305C8DD6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99E23-A5DD-2DB3-43DF-57F02817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428977"/>
            <a:ext cx="7562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70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2C9E-DDA2-FA81-FC0C-7E095EDF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DBF3846-1572-F3B4-E3DA-A0B37E6B6F9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AD3066-CCA2-84E4-71FE-A878EE7FEB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6CFA3-9A4A-CF20-21BA-23ED85C473A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73AFA4-6186-23CC-25B6-D7C1BFD8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3FD8DD-0AA0-479B-A708-FC49D73F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076677"/>
            <a:ext cx="75723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9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8E6154-3B8F-9A4D-D85F-3548EA16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709737"/>
            <a:ext cx="7591425" cy="34385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048506-9F48-650C-9215-EC65D1522AA5}"/>
              </a:ext>
            </a:extLst>
          </p:cNvPr>
          <p:cNvSpPr/>
          <p:nvPr/>
        </p:nvSpPr>
        <p:spPr>
          <a:xfrm>
            <a:off x="2761861" y="2967135"/>
            <a:ext cx="6951306" cy="923730"/>
          </a:xfrm>
          <a:prstGeom prst="roundRect">
            <a:avLst>
              <a:gd name="adj" fmla="val 6566"/>
            </a:avLst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C69C-4042-999D-8C96-87A0149F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EC3E959-19E6-2A50-26A7-19E646B4C6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6D57FA-B267-0CF2-1F4E-8032BC25D63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2F916-FBE0-5118-9C31-4757EF5A886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FDE70-85E6-17FA-9AEE-2EEEB02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EC4130-594F-6183-52BD-54E74E13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885950"/>
            <a:ext cx="7591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9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0C71-6244-E098-CD9E-644B0D7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CB8B39-DDE7-1814-D8A4-FD4F1B1E377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13B239-0920-00AD-7316-8E0D1967F1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F9669-B41C-9B77-BE0B-7929A4FA245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7A1E8-FCA5-BAB2-CD85-34A9168F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42C17-2010-75E1-A2C6-8523AC8A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890837"/>
            <a:ext cx="75819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C09E-2702-2F06-FE9A-D37FCAD1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72BA8DC-CC1B-48AB-3B93-E3CBE2F548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F9517C-364A-A1C6-85B4-2D073A7D41F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7EC91-CABA-D8D2-09CC-FED7C1B960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9603F-BE9A-B72A-95AB-6D4748E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663C2C-F39D-718F-8D49-42F5B59D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1576387"/>
            <a:ext cx="7610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8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1BAD-6287-E2E8-391E-CDBF03AF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0BD2272-E521-BB47-2235-07B7E13E126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782A74-6C84-3C4F-0E1A-DEDB56E261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65967-27F3-86F7-A04A-A98E6A640C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71A59-D591-A157-D288-FBE629BF748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4B600-ED0B-B3D7-EE1D-ECB236569020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2C9FB-4041-AF85-B20D-E874B48A53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144B6-BADB-C8D6-D11C-F4FA2FD1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9F506-4CC1-1496-59F6-A070D0649BEC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 실행 결과를 유추해봅시다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7EACF-90C0-092C-3D89-7DB3857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17346"/>
            <a:ext cx="77533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7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32B8-63E7-9057-D848-3B966EF8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32A75DB-1972-A14F-7C58-77E5D4338DB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A6BAD-35B7-8AD1-FF3E-B391A5B92D0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1C953-E2BE-A388-0908-9F506C140AF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00764-620D-BDBD-8649-F019F182E3C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38E6-4DCD-3E00-042E-A5D46F58440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43DC353-9D4B-C67E-0ECD-74B6DA24090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0B1DA9-118F-BBE2-2A83-FB404B63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806B82-6AE0-06B4-479B-8656B71D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2857727"/>
            <a:ext cx="67722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08B2-940A-70E2-4B1E-A271E011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A4D6E4-6493-9452-2FF2-C76572FA057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94F269-D86E-132C-2236-92E4A90405B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81686-52DE-DB09-37EB-9EBAD22D534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574C8-A769-7F0B-7655-9A189E6C6C2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E3A90AA-AA0F-178D-7600-5D944E7654B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3B8C62-B2EB-3397-9F43-A3113D47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65EAD-5FAE-818D-576F-1E8ED10AFF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8F6973-59F3-02F3-74E5-C75FA7F8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46198"/>
            <a:ext cx="7772400" cy="3362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4D4712-9455-07ED-0FF6-750AF039A81B}"/>
              </a:ext>
            </a:extLst>
          </p:cNvPr>
          <p:cNvSpPr/>
          <p:nvPr/>
        </p:nvSpPr>
        <p:spPr>
          <a:xfrm>
            <a:off x="2414726" y="3429000"/>
            <a:ext cx="1367161" cy="92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2506</Words>
  <Application>Microsoft Office PowerPoint</Application>
  <PresentationFormat>와이드스크린</PresentationFormat>
  <Paragraphs>375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0" baseType="lpstr">
      <vt:lpstr>Microsoft GothicNeo</vt:lpstr>
      <vt:lpstr>Impact</vt:lpstr>
      <vt:lpstr>Arial</vt:lpstr>
      <vt:lpstr>Pretendard SemiBold</vt:lpstr>
      <vt:lpstr>Consolas</vt:lpstr>
      <vt:lpstr>맑은 고딕</vt:lpstr>
      <vt:lpstr>Pretendard Light</vt:lpstr>
      <vt:lpstr>Microsoft GothicNeo Light</vt:lpstr>
      <vt:lpstr>G마켓 산스 Medium</vt:lpstr>
      <vt:lpstr>Pretendard Medium</vt:lpstr>
      <vt:lpstr>G마켓 산스 Bold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179</cp:revision>
  <dcterms:created xsi:type="dcterms:W3CDTF">2025-09-13T18:52:17Z</dcterms:created>
  <dcterms:modified xsi:type="dcterms:W3CDTF">2025-09-18T12:02:37Z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